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8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2265B55C-AA88-41EF-8D95-9BD494DE526A}" type="datetimeFigureOut">
              <a:rPr lang="fr-FR" smtClean="0"/>
              <a:t>28/01/2026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313424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3357002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9090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299643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7856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2230954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296940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1717754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134752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65B55C-AA88-41EF-8D95-9BD494DE526A}" type="datetimeFigureOut">
              <a:rPr lang="fr-FR" smtClean="0"/>
              <a:t>28/01/2026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19578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265B55C-AA88-41EF-8D95-9BD494DE526A}" type="datetimeFigureOut">
              <a:rPr lang="fr-FR" smtClean="0"/>
              <a:t>28/01/2026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4267799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65B55C-AA88-41EF-8D95-9BD494DE526A}" type="datetimeFigureOut">
              <a:rPr lang="fr-FR" smtClean="0"/>
              <a:t>28/01/2026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128082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65B55C-AA88-41EF-8D95-9BD494DE526A}" type="datetimeFigureOut">
              <a:rPr lang="fr-FR" smtClean="0"/>
              <a:t>28/01/2026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33512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65B55C-AA88-41EF-8D95-9BD494DE526A}" type="datetimeFigureOut">
              <a:rPr lang="fr-FR" smtClean="0"/>
              <a:t>28/01/2026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291447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65B55C-AA88-41EF-8D95-9BD494DE526A}" type="datetimeFigureOut">
              <a:rPr lang="fr-FR" smtClean="0"/>
              <a:t>28/01/2026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383606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65B55C-AA88-41EF-8D95-9BD494DE526A}" type="datetimeFigureOut">
              <a:rPr lang="fr-FR" smtClean="0"/>
              <a:t>28/01/2026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FB9B17-D831-41BF-B9E4-7FFADF41A98F}" type="slidenum">
              <a:rPr lang="fr-FR" smtClean="0"/>
              <a:t>‹N°›</a:t>
            </a:fld>
            <a:endParaRPr lang="fr-FR"/>
          </a:p>
        </p:txBody>
      </p:sp>
    </p:spTree>
    <p:extLst>
      <p:ext uri="{BB962C8B-B14F-4D97-AF65-F5344CB8AC3E}">
        <p14:creationId xmlns:p14="http://schemas.microsoft.com/office/powerpoint/2010/main" val="1480520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265B55C-AA88-41EF-8D95-9BD494DE526A}" type="datetimeFigureOut">
              <a:rPr lang="fr-FR" smtClean="0"/>
              <a:t>28/01/2026</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BFB9B17-D831-41BF-B9E4-7FFADF41A98F}" type="slidenum">
              <a:rPr lang="fr-FR" smtClean="0"/>
              <a:t>‹N°›</a:t>
            </a:fld>
            <a:endParaRPr lang="fr-FR"/>
          </a:p>
        </p:txBody>
      </p:sp>
    </p:spTree>
    <p:extLst>
      <p:ext uri="{BB962C8B-B14F-4D97-AF65-F5344CB8AC3E}">
        <p14:creationId xmlns:p14="http://schemas.microsoft.com/office/powerpoint/2010/main" val="35021017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81333-686D-6D96-3AA5-59D2F5860FBE}"/>
              </a:ext>
            </a:extLst>
          </p:cNvPr>
          <p:cNvSpPr>
            <a:spLocks noGrp="1"/>
          </p:cNvSpPr>
          <p:nvPr>
            <p:ph type="ctrTitle"/>
          </p:nvPr>
        </p:nvSpPr>
        <p:spPr/>
        <p:txBody>
          <a:bodyPr/>
          <a:lstStyle/>
          <a:p>
            <a:pPr algn="ctr"/>
            <a:r>
              <a:rPr lang="fr-FR" dirty="0">
                <a:solidFill>
                  <a:srgbClr val="FF0000"/>
                </a:solidFill>
              </a:rPr>
              <a:t>La photographie</a:t>
            </a:r>
            <a:br>
              <a:rPr lang="fr-FR" dirty="0"/>
            </a:br>
            <a:endParaRPr lang="fr-FR" dirty="0"/>
          </a:p>
        </p:txBody>
      </p:sp>
      <p:sp>
        <p:nvSpPr>
          <p:cNvPr id="3" name="Sous-titre 2">
            <a:extLst>
              <a:ext uri="{FF2B5EF4-FFF2-40B4-BE49-F238E27FC236}">
                <a16:creationId xmlns:a16="http://schemas.microsoft.com/office/drawing/2014/main" id="{AA48AB0D-299E-D5AC-5FB8-559A38043C07}"/>
              </a:ext>
            </a:extLst>
          </p:cNvPr>
          <p:cNvSpPr>
            <a:spLocks noGrp="1"/>
          </p:cNvSpPr>
          <p:nvPr>
            <p:ph type="subTitle" idx="1"/>
          </p:nvPr>
        </p:nvSpPr>
        <p:spPr/>
        <p:txBody>
          <a:bodyPr>
            <a:normAutofit/>
          </a:bodyPr>
          <a:lstStyle/>
          <a:p>
            <a:pPr algn="ctr"/>
            <a:r>
              <a:rPr lang="fr-FR" sz="3200" dirty="0">
                <a:solidFill>
                  <a:srgbClr val="FF0000"/>
                </a:solidFill>
              </a:rPr>
              <a:t>Quelques bases</a:t>
            </a:r>
          </a:p>
        </p:txBody>
      </p:sp>
    </p:spTree>
    <p:extLst>
      <p:ext uri="{BB962C8B-B14F-4D97-AF65-F5344CB8AC3E}">
        <p14:creationId xmlns:p14="http://schemas.microsoft.com/office/powerpoint/2010/main" val="2850177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88E34-320B-F058-D8DF-A2A0E91C680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068B24C-6B48-E160-5C90-5AE47C6D8FF2}"/>
              </a:ext>
            </a:extLst>
          </p:cNvPr>
          <p:cNvSpPr>
            <a:spLocks noGrp="1"/>
          </p:cNvSpPr>
          <p:nvPr>
            <p:ph idx="1"/>
          </p:nvPr>
        </p:nvSpPr>
        <p:spPr>
          <a:xfrm>
            <a:off x="546755" y="694945"/>
            <a:ext cx="8671857" cy="4702556"/>
          </a:xfrm>
        </p:spPr>
        <p:txBody>
          <a:bodyPr/>
          <a:lstStyle/>
          <a:p>
            <a:endParaRPr lang="fr-FR" dirty="0"/>
          </a:p>
          <a:p>
            <a:endParaRPr lang="fr-FR" dirty="0"/>
          </a:p>
          <a:p>
            <a:endParaRPr lang="fr-FR" dirty="0"/>
          </a:p>
          <a:p>
            <a:r>
              <a:rPr lang="fr-FR" dirty="0"/>
              <a:t>     F8 au </a:t>
            </a:r>
            <a:r>
              <a:rPr lang="fr-FR" b="1" dirty="0"/>
              <a:t>1/400sec</a:t>
            </a:r>
            <a:r>
              <a:rPr lang="fr-FR" dirty="0"/>
              <a:t>				</a:t>
            </a:r>
            <a:r>
              <a:rPr lang="fr-FR" b="1" dirty="0"/>
              <a:t>F16</a:t>
            </a:r>
            <a:r>
              <a:rPr lang="fr-FR" dirty="0"/>
              <a:t> au 1/100s</a:t>
            </a:r>
          </a:p>
          <a:p>
            <a:r>
              <a:rPr lang="fr-FR" b="1" dirty="0"/>
              <a:t>Vitesse 4 fois inférieure </a:t>
            </a:r>
            <a:r>
              <a:rPr lang="fr-FR" dirty="0"/>
              <a:t>pour </a:t>
            </a:r>
            <a:r>
              <a:rPr lang="fr-FR" b="1" dirty="0"/>
              <a:t>diaphragme de surface 4 fois inférieure </a:t>
            </a:r>
            <a:r>
              <a:rPr lang="fr-FR" dirty="0"/>
              <a:t>(16 :8=2 ; rapport </a:t>
            </a:r>
            <a:r>
              <a:rPr lang="fr-FR" b="1" dirty="0"/>
              <a:t>surface 2x2=4</a:t>
            </a:r>
            <a:r>
              <a:rPr lang="fr-FR" dirty="0"/>
              <a:t>)</a:t>
            </a:r>
          </a:p>
          <a:p>
            <a:r>
              <a:rPr lang="fr-FR" b="1" dirty="0"/>
              <a:t>A F16, profondeur de champ supérieure</a:t>
            </a:r>
          </a:p>
          <a:p>
            <a:endParaRPr lang="fr-FR" dirty="0"/>
          </a:p>
        </p:txBody>
      </p:sp>
      <p:pic>
        <p:nvPicPr>
          <p:cNvPr id="4098" name="Picture 2">
            <a:extLst>
              <a:ext uri="{FF2B5EF4-FFF2-40B4-BE49-F238E27FC236}">
                <a16:creationId xmlns:a16="http://schemas.microsoft.com/office/drawing/2014/main" id="{1ACE3817-378A-EAE0-EBFA-A713080E7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732" y="1099608"/>
            <a:ext cx="2421572" cy="161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357F7A61-84B5-DF5E-BA3F-4C7F360AF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708" y="1099608"/>
            <a:ext cx="2421572" cy="161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6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0A2AB-0518-4542-F574-CCC1C8DB0B7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A3C83DF-61B1-B620-C8C1-5061230A0EB6}"/>
              </a:ext>
            </a:extLst>
          </p:cNvPr>
          <p:cNvSpPr>
            <a:spLocks noGrp="1"/>
          </p:cNvSpPr>
          <p:nvPr>
            <p:ph idx="1"/>
          </p:nvPr>
        </p:nvSpPr>
        <p:spPr/>
        <p:txBody>
          <a:bodyPr/>
          <a:lstStyle/>
          <a:p>
            <a:r>
              <a:rPr lang="fr-FR" b="1" dirty="0"/>
              <a:t>Le programme DEP ou A-DEP : </a:t>
            </a:r>
            <a:r>
              <a:rPr lang="fr-FR" dirty="0"/>
              <a:t>A </a:t>
            </a:r>
            <a:r>
              <a:rPr lang="fr-FR" i="1" dirty="0"/>
              <a:t>disparu sur le 7D de Canon (dommage)</a:t>
            </a:r>
            <a:r>
              <a:rPr lang="fr-FR" dirty="0"/>
              <a:t> . Permettait de choisir avec précision la zone de netteté sur une photo. On fait la mise au point sur le premier plan qu’on souhaite avoir net (Touche de déclenchement à moitié enfoncée). On fait ensuite la même chose sur l’arrière-plan qu’on veut avoir net, on recadre et on fait la photo.</a:t>
            </a:r>
          </a:p>
          <a:p>
            <a:r>
              <a:rPr lang="fr-FR" b="1" i="1" dirty="0"/>
              <a:t>En fait, le programme calculait la distance hyperfocale permettant d’obtenir la profondeur de champ souhaitée</a:t>
            </a:r>
          </a:p>
          <a:p>
            <a:endParaRPr lang="fr-FR" b="1" i="1" dirty="0"/>
          </a:p>
          <a:p>
            <a:endParaRPr lang="fr-FR" dirty="0"/>
          </a:p>
        </p:txBody>
      </p:sp>
    </p:spTree>
    <p:extLst>
      <p:ext uri="{BB962C8B-B14F-4D97-AF65-F5344CB8AC3E}">
        <p14:creationId xmlns:p14="http://schemas.microsoft.com/office/powerpoint/2010/main" val="245611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C513F-897A-8F91-AFF5-EF43A858A5CD}"/>
              </a:ext>
            </a:extLst>
          </p:cNvPr>
          <p:cNvSpPr>
            <a:spLocks noGrp="1"/>
          </p:cNvSpPr>
          <p:nvPr>
            <p:ph type="title"/>
          </p:nvPr>
        </p:nvSpPr>
        <p:spPr>
          <a:xfrm>
            <a:off x="546755" y="565608"/>
            <a:ext cx="13878851" cy="7330211"/>
          </a:xfrm>
        </p:spPr>
        <p:txBody>
          <a:bodyPr>
            <a:normAutofit/>
          </a:bodyPr>
          <a:lstStyle/>
          <a:p>
            <a:br>
              <a:rPr lang="fr-FR" dirty="0"/>
            </a:br>
            <a:br>
              <a:rPr lang="fr-FR" dirty="0"/>
            </a:br>
            <a:endParaRPr lang="fr-FR" dirty="0"/>
          </a:p>
        </p:txBody>
      </p:sp>
      <p:pic>
        <p:nvPicPr>
          <p:cNvPr id="6147" name="Picture 3">
            <a:extLst>
              <a:ext uri="{FF2B5EF4-FFF2-40B4-BE49-F238E27FC236}">
                <a16:creationId xmlns:a16="http://schemas.microsoft.com/office/drawing/2014/main" id="{645AADB2-1671-7E43-4635-90A3E5A91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579" y="565608"/>
            <a:ext cx="7447175" cy="538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808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EBAC7D-A7AD-4BCD-2161-3BA821FFAFD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62CF901-94BA-38B3-2BE7-FE308E44703E}"/>
              </a:ext>
            </a:extLst>
          </p:cNvPr>
          <p:cNvSpPr>
            <a:spLocks noGrp="1"/>
          </p:cNvSpPr>
          <p:nvPr>
            <p:ph idx="1"/>
          </p:nvPr>
        </p:nvSpPr>
        <p:spPr/>
        <p:txBody>
          <a:bodyPr>
            <a:normAutofit fontScale="92500" lnSpcReduction="20000"/>
          </a:bodyPr>
          <a:lstStyle/>
          <a:p>
            <a:pPr algn="ctr"/>
            <a:r>
              <a:rPr lang="fr-FR" b="1" u="sng" dirty="0"/>
              <a:t>L’Hyperfocale</a:t>
            </a:r>
          </a:p>
          <a:p>
            <a:r>
              <a:rPr lang="fr-FR" dirty="0"/>
              <a:t>L’</a:t>
            </a:r>
            <a:r>
              <a:rPr lang="fr-FR" b="1" dirty="0"/>
              <a:t>hyperfocale</a:t>
            </a:r>
            <a:r>
              <a:rPr lang="fr-FR" dirty="0"/>
              <a:t> ou distance hyperfocale, est la distance minimum pour laquelle les sujets seront perçus comme nets quand on règle la bague de mise au point sur l’infini. Il s'agit de la netteté de mise au point en excluant tout problème de mouvement.</a:t>
            </a:r>
          </a:p>
          <a:p>
            <a:r>
              <a:rPr lang="fr-FR" dirty="0"/>
              <a:t>Ce qui peut s'exprimer de deux façons :</a:t>
            </a:r>
          </a:p>
          <a:p>
            <a:pPr lvl="0"/>
            <a:r>
              <a:rPr lang="fr-FR" dirty="0"/>
              <a:t>L’hyperfocale est la distance minimum à partir de laquelle le sujet est net, si on fait la mise au point sur l’infini.</a:t>
            </a:r>
          </a:p>
          <a:p>
            <a:r>
              <a:rPr lang="fr-FR" sz="1700" dirty="0"/>
              <a:t>La distance de mise au point faite sur l'hyperfocale, permet d'obtenir une image nette de l'infini à la moitié de cette distance.</a:t>
            </a:r>
          </a:p>
          <a:p>
            <a:r>
              <a:rPr lang="fr-FR" sz="1600" i="1" dirty="0"/>
              <a:t>On peut bien entendu obtenir la même chose en utilisant une table de profondeur de champ, mais les objectifs actuels n’indiquant plus les distances de mise au point (bravo tout de même pour l’autofocus) , c’est plus compliqué.</a:t>
            </a:r>
          </a:p>
          <a:p>
            <a:endParaRPr lang="fr-FR" sz="1700" dirty="0"/>
          </a:p>
          <a:p>
            <a:endParaRPr lang="fr-FR" dirty="0"/>
          </a:p>
        </p:txBody>
      </p:sp>
    </p:spTree>
    <p:extLst>
      <p:ext uri="{BB962C8B-B14F-4D97-AF65-F5344CB8AC3E}">
        <p14:creationId xmlns:p14="http://schemas.microsoft.com/office/powerpoint/2010/main" val="13976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7E8AE-6FFB-9AF4-4716-8104B89182B6}"/>
              </a:ext>
            </a:extLst>
          </p:cNvPr>
          <p:cNvSpPr>
            <a:spLocks noGrp="1"/>
          </p:cNvSpPr>
          <p:nvPr>
            <p:ph type="title"/>
          </p:nvPr>
        </p:nvSpPr>
        <p:spPr/>
        <p:txBody>
          <a:bodyPr>
            <a:normAutofit/>
          </a:bodyPr>
          <a:lstStyle/>
          <a:p>
            <a:r>
              <a:rPr lang="fr-FR" sz="1000" b="1" i="1" dirty="0">
                <a:solidFill>
                  <a:schemeClr val="bg1"/>
                </a:solidFill>
              </a:rPr>
              <a:t>On peut bien entendu obtenir la même chose en utilisant une table de profondeur de champ, mais les objectifs actuels n’indiquant plus les distances de mise au point (bravo tout de même pour l’autofocus) , c’est plus compliqué</a:t>
            </a:r>
            <a:r>
              <a:rPr lang="fr-FR" sz="1000" dirty="0"/>
              <a:t>.</a:t>
            </a:r>
          </a:p>
        </p:txBody>
      </p:sp>
      <p:pic>
        <p:nvPicPr>
          <p:cNvPr id="5" name="Espace réservé du contenu 4">
            <a:extLst>
              <a:ext uri="{FF2B5EF4-FFF2-40B4-BE49-F238E27FC236}">
                <a16:creationId xmlns:a16="http://schemas.microsoft.com/office/drawing/2014/main" id="{0233B508-07CD-42DD-13FF-D12504E8DF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4611" y="694944"/>
            <a:ext cx="5625044" cy="3614738"/>
          </a:xfrm>
        </p:spPr>
      </p:pic>
      <p:sp>
        <p:nvSpPr>
          <p:cNvPr id="6" name="Étoile : 4 branches 5">
            <a:extLst>
              <a:ext uri="{FF2B5EF4-FFF2-40B4-BE49-F238E27FC236}">
                <a16:creationId xmlns:a16="http://schemas.microsoft.com/office/drawing/2014/main" id="{578A575F-D8BA-F748-B8E9-6B2F6216D1BB}"/>
              </a:ext>
            </a:extLst>
          </p:cNvPr>
          <p:cNvSpPr/>
          <p:nvPr/>
        </p:nvSpPr>
        <p:spPr>
          <a:xfrm>
            <a:off x="4841684" y="1261872"/>
            <a:ext cx="306388" cy="347472"/>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 4 branches 6">
            <a:extLst>
              <a:ext uri="{FF2B5EF4-FFF2-40B4-BE49-F238E27FC236}">
                <a16:creationId xmlns:a16="http://schemas.microsoft.com/office/drawing/2014/main" id="{31E1E1F5-B9E9-5761-858B-C5351A06ECE9}"/>
              </a:ext>
            </a:extLst>
          </p:cNvPr>
          <p:cNvSpPr/>
          <p:nvPr/>
        </p:nvSpPr>
        <p:spPr>
          <a:xfrm>
            <a:off x="5629656" y="3227832"/>
            <a:ext cx="365760" cy="402336"/>
          </a:xfrm>
          <a:prstGeom prst="star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191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8D24C-110B-A930-0BBF-48BD2F1B512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786180B-051C-D5E3-42AA-8A48391C64E4}"/>
              </a:ext>
            </a:extLst>
          </p:cNvPr>
          <p:cNvSpPr>
            <a:spLocks noGrp="1"/>
          </p:cNvSpPr>
          <p:nvPr>
            <p:ph idx="1"/>
          </p:nvPr>
        </p:nvSpPr>
        <p:spPr/>
        <p:txBody>
          <a:bodyPr/>
          <a:lstStyle/>
          <a:p>
            <a:r>
              <a:rPr lang="fr-FR" b="1" dirty="0"/>
              <a:t>Anciens objectifs: Table de profondeur de champ incluse</a:t>
            </a:r>
          </a:p>
          <a:p>
            <a:endParaRPr lang="fr-FR" b="1" dirty="0"/>
          </a:p>
          <a:p>
            <a:pPr lvl="8"/>
            <a:r>
              <a:rPr lang="fr-FR" b="1" dirty="0"/>
              <a:t>    </a:t>
            </a:r>
          </a:p>
          <a:p>
            <a:pPr lvl="8"/>
            <a:r>
              <a:rPr lang="fr-FR" b="1" i="1" dirty="0"/>
              <a:t>    Ici, par exemple, si le diaphragme choisi est f8</a:t>
            </a:r>
          </a:p>
          <a:p>
            <a:pPr lvl="8"/>
            <a:r>
              <a:rPr lang="fr-FR" b="1" dirty="0"/>
              <a:t>    </a:t>
            </a:r>
          </a:p>
          <a:p>
            <a:pPr lvl="8"/>
            <a:r>
              <a:rPr lang="fr-FR" b="1" dirty="0"/>
              <a:t>    La zone de netteté sera de 1,3m à l’infini</a:t>
            </a:r>
          </a:p>
          <a:p>
            <a:pPr lvl="8"/>
            <a:r>
              <a:rPr lang="fr-FR" dirty="0"/>
              <a:t>    </a:t>
            </a:r>
          </a:p>
          <a:p>
            <a:pPr lvl="8"/>
            <a:r>
              <a:rPr lang="fr-FR" b="1" dirty="0"/>
              <a:t>    La mise au point a été faite autour de 3m</a:t>
            </a:r>
          </a:p>
          <a:p>
            <a:endParaRPr lang="fr-FR" b="1" dirty="0"/>
          </a:p>
          <a:p>
            <a:endParaRPr lang="fr-FR" b="1" dirty="0"/>
          </a:p>
          <a:p>
            <a:endParaRPr lang="fr-FR" b="1" dirty="0"/>
          </a:p>
          <a:p>
            <a:endParaRPr lang="fr-FR" dirty="0"/>
          </a:p>
        </p:txBody>
      </p:sp>
      <p:pic>
        <p:nvPicPr>
          <p:cNvPr id="4" name="Image 3">
            <a:extLst>
              <a:ext uri="{FF2B5EF4-FFF2-40B4-BE49-F238E27FC236}">
                <a16:creationId xmlns:a16="http://schemas.microsoft.com/office/drawing/2014/main" id="{ED781FEA-A281-1A35-F197-5E3DF1489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1433076"/>
            <a:ext cx="3706367" cy="2677668"/>
          </a:xfrm>
          <a:prstGeom prst="rect">
            <a:avLst/>
          </a:prstGeom>
        </p:spPr>
      </p:pic>
      <p:sp>
        <p:nvSpPr>
          <p:cNvPr id="6" name="Ellipse 5">
            <a:extLst>
              <a:ext uri="{FF2B5EF4-FFF2-40B4-BE49-F238E27FC236}">
                <a16:creationId xmlns:a16="http://schemas.microsoft.com/office/drawing/2014/main" id="{17549CF9-0DAC-715A-FA09-BA978C1A3F8F}"/>
              </a:ext>
            </a:extLst>
          </p:cNvPr>
          <p:cNvSpPr/>
          <p:nvPr/>
        </p:nvSpPr>
        <p:spPr>
          <a:xfrm>
            <a:off x="3136392" y="2889504"/>
            <a:ext cx="365760" cy="41148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11B959C0-2EED-2890-3C86-7542DC166580}"/>
              </a:ext>
            </a:extLst>
          </p:cNvPr>
          <p:cNvSpPr/>
          <p:nvPr/>
        </p:nvSpPr>
        <p:spPr>
          <a:xfrm>
            <a:off x="2834640" y="1874520"/>
            <a:ext cx="1042416" cy="82466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819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525B9-9705-F1AE-732F-4D9CFC071EA1}"/>
              </a:ext>
            </a:extLst>
          </p:cNvPr>
          <p:cNvSpPr>
            <a:spLocks noGrp="1"/>
          </p:cNvSpPr>
          <p:nvPr>
            <p:ph type="title"/>
          </p:nvPr>
        </p:nvSpPr>
        <p:spPr/>
        <p:txBody>
          <a:bodyPr/>
          <a:lstStyle/>
          <a:p>
            <a:pPr algn="ctr"/>
            <a:r>
              <a:rPr lang="fr-FR" dirty="0"/>
              <a:t>FIN</a:t>
            </a:r>
          </a:p>
        </p:txBody>
      </p:sp>
      <p:sp>
        <p:nvSpPr>
          <p:cNvPr id="3" name="Espace réservé du contenu 2">
            <a:extLst>
              <a:ext uri="{FF2B5EF4-FFF2-40B4-BE49-F238E27FC236}">
                <a16:creationId xmlns:a16="http://schemas.microsoft.com/office/drawing/2014/main" id="{EE33D30A-4A21-7312-D986-E9D8BB4984B4}"/>
              </a:ext>
            </a:extLst>
          </p:cNvPr>
          <p:cNvSpPr>
            <a:spLocks noGrp="1"/>
          </p:cNvSpPr>
          <p:nvPr>
            <p:ph idx="1"/>
          </p:nvPr>
        </p:nvSpPr>
        <p:spPr/>
        <p:txBody>
          <a:bodyPr/>
          <a:lstStyle/>
          <a:p>
            <a:pPr algn="ctr"/>
            <a:r>
              <a:rPr lang="fr-FR" b="1" i="1" dirty="0"/>
              <a:t>Et maintenant… A vos appareils!</a:t>
            </a:r>
          </a:p>
          <a:p>
            <a:pPr algn="ctr"/>
            <a:endParaRPr lang="fr-FR" dirty="0"/>
          </a:p>
          <a:p>
            <a:r>
              <a:rPr lang="fr-FR" dirty="0"/>
              <a:t>                                                                       </a:t>
            </a:r>
          </a:p>
          <a:p>
            <a:r>
              <a:rPr lang="fr-FR" dirty="0"/>
              <a:t>     </a:t>
            </a:r>
          </a:p>
        </p:txBody>
      </p:sp>
      <p:pic>
        <p:nvPicPr>
          <p:cNvPr id="7" name="Image 6">
            <a:extLst>
              <a:ext uri="{FF2B5EF4-FFF2-40B4-BE49-F238E27FC236}">
                <a16:creationId xmlns:a16="http://schemas.microsoft.com/office/drawing/2014/main" id="{AEDC3FF6-A181-D853-2E15-AC8D6408C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708" y="2287968"/>
            <a:ext cx="2288771" cy="1525704"/>
          </a:xfrm>
          <a:prstGeom prst="rect">
            <a:avLst/>
          </a:prstGeom>
        </p:spPr>
      </p:pic>
      <p:pic>
        <p:nvPicPr>
          <p:cNvPr id="9" name="Image 8">
            <a:extLst>
              <a:ext uri="{FF2B5EF4-FFF2-40B4-BE49-F238E27FC236}">
                <a16:creationId xmlns:a16="http://schemas.microsoft.com/office/drawing/2014/main" id="{11CDEF0A-A70E-292D-B207-A5D753FE8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925" y="2287968"/>
            <a:ext cx="2288556" cy="1525704"/>
          </a:xfrm>
          <a:prstGeom prst="rect">
            <a:avLst/>
          </a:prstGeom>
        </p:spPr>
      </p:pic>
      <p:pic>
        <p:nvPicPr>
          <p:cNvPr id="11" name="Image 10">
            <a:extLst>
              <a:ext uri="{FF2B5EF4-FFF2-40B4-BE49-F238E27FC236}">
                <a16:creationId xmlns:a16="http://schemas.microsoft.com/office/drawing/2014/main" id="{201B3079-629E-6832-A4AA-5DBFA95BF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928" y="2287968"/>
            <a:ext cx="2288771" cy="1525704"/>
          </a:xfrm>
          <a:prstGeom prst="rect">
            <a:avLst/>
          </a:prstGeom>
        </p:spPr>
      </p:pic>
    </p:spTree>
    <p:extLst>
      <p:ext uri="{BB962C8B-B14F-4D97-AF65-F5344CB8AC3E}">
        <p14:creationId xmlns:p14="http://schemas.microsoft.com/office/powerpoint/2010/main" val="133796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118A6-6F3B-9491-6A43-F74F56DC5E8F}"/>
              </a:ext>
            </a:extLst>
          </p:cNvPr>
          <p:cNvSpPr>
            <a:spLocks noGrp="1"/>
          </p:cNvSpPr>
          <p:nvPr>
            <p:ph type="title"/>
          </p:nvPr>
        </p:nvSpPr>
        <p:spPr/>
        <p:txBody>
          <a:bodyPr/>
          <a:lstStyle/>
          <a:p>
            <a:pPr algn="ctr"/>
            <a:endParaRPr lang="fr-FR" i="1" dirty="0"/>
          </a:p>
        </p:txBody>
      </p:sp>
      <p:sp>
        <p:nvSpPr>
          <p:cNvPr id="3" name="Espace réservé du contenu 2">
            <a:extLst>
              <a:ext uri="{FF2B5EF4-FFF2-40B4-BE49-F238E27FC236}">
                <a16:creationId xmlns:a16="http://schemas.microsoft.com/office/drawing/2014/main" id="{A8BBCB14-81D7-F286-5D4B-64ABDA708B0B}"/>
              </a:ext>
            </a:extLst>
          </p:cNvPr>
          <p:cNvSpPr>
            <a:spLocks noGrp="1"/>
          </p:cNvSpPr>
          <p:nvPr>
            <p:ph idx="1"/>
          </p:nvPr>
        </p:nvSpPr>
        <p:spPr/>
        <p:txBody>
          <a:bodyPr/>
          <a:lstStyle/>
          <a:p>
            <a:pPr algn="ctr"/>
            <a:r>
              <a:rPr lang="fr-FR" sz="2800" i="1" u="sng" dirty="0">
                <a:solidFill>
                  <a:srgbClr val="FF0000"/>
                </a:solidFill>
              </a:rPr>
              <a:t>La photographie, quelques bases</a:t>
            </a:r>
          </a:p>
          <a:p>
            <a:pPr algn="ctr"/>
            <a:endParaRPr lang="fr-FR" sz="2800" i="1" dirty="0">
              <a:solidFill>
                <a:schemeClr val="tx1"/>
              </a:solidFill>
            </a:endParaRPr>
          </a:p>
          <a:p>
            <a:r>
              <a:rPr lang="fr-FR" i="1" dirty="0"/>
              <a:t>C'est la technique qui permet de créer des images par l'action de la lumière.</a:t>
            </a:r>
          </a:p>
          <a:p>
            <a:endParaRPr lang="fr-FR" dirty="0"/>
          </a:p>
          <a:p>
            <a:endParaRPr lang="fr-FR" dirty="0"/>
          </a:p>
        </p:txBody>
      </p:sp>
      <p:pic>
        <p:nvPicPr>
          <p:cNvPr id="5" name="Image 4">
            <a:extLst>
              <a:ext uri="{FF2B5EF4-FFF2-40B4-BE49-F238E27FC236}">
                <a16:creationId xmlns:a16="http://schemas.microsoft.com/office/drawing/2014/main" id="{9B6FAFA5-C76A-F219-B4BE-1CC61EA18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720" y="3072384"/>
            <a:ext cx="3089632" cy="2059561"/>
          </a:xfrm>
          <a:prstGeom prst="rect">
            <a:avLst/>
          </a:prstGeom>
        </p:spPr>
      </p:pic>
    </p:spTree>
    <p:extLst>
      <p:ext uri="{BB962C8B-B14F-4D97-AF65-F5344CB8AC3E}">
        <p14:creationId xmlns:p14="http://schemas.microsoft.com/office/powerpoint/2010/main" val="44677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A5874-27D8-643A-67F6-F4D6DB7B0DA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C77F66F-53AD-F122-88C6-FB6BA704452E}"/>
              </a:ext>
            </a:extLst>
          </p:cNvPr>
          <p:cNvSpPr>
            <a:spLocks noGrp="1"/>
          </p:cNvSpPr>
          <p:nvPr>
            <p:ph idx="1"/>
          </p:nvPr>
        </p:nvSpPr>
        <p:spPr/>
        <p:txBody>
          <a:bodyPr/>
          <a:lstStyle/>
          <a:p>
            <a:pPr marL="0" indent="0" algn="ctr">
              <a:buNone/>
            </a:pPr>
            <a:r>
              <a:rPr lang="fr-FR" dirty="0"/>
              <a:t>L’ A.B.C.</a:t>
            </a:r>
          </a:p>
          <a:p>
            <a:pPr marL="0" indent="0" algn="ctr">
              <a:buNone/>
            </a:pPr>
            <a:r>
              <a:rPr lang="fr-FR" dirty="0"/>
              <a:t>Les 3 éléments de base</a:t>
            </a:r>
          </a:p>
          <a:p>
            <a:r>
              <a:rPr lang="fr-FR" dirty="0"/>
              <a:t>La sensibilité</a:t>
            </a:r>
          </a:p>
          <a:p>
            <a:r>
              <a:rPr lang="fr-FR" dirty="0"/>
              <a:t>La vitesse d’obturation</a:t>
            </a:r>
          </a:p>
          <a:p>
            <a:r>
              <a:rPr lang="fr-FR" dirty="0"/>
              <a:t>Le diaphragme</a:t>
            </a:r>
          </a:p>
          <a:p>
            <a:r>
              <a:rPr lang="fr-FR" b="1" i="1" dirty="0"/>
              <a:t>Ces trois paramètres sont liés pour obtenir une bonne exposition</a:t>
            </a:r>
          </a:p>
          <a:p>
            <a:endParaRPr lang="fr-FR" dirty="0"/>
          </a:p>
        </p:txBody>
      </p:sp>
    </p:spTree>
    <p:extLst>
      <p:ext uri="{BB962C8B-B14F-4D97-AF65-F5344CB8AC3E}">
        <p14:creationId xmlns:p14="http://schemas.microsoft.com/office/powerpoint/2010/main" val="40026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525B5-4929-7E77-B99A-D4D6E3A2236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5BEBBFD-34E0-A2CE-67C6-F564B6981493}"/>
              </a:ext>
            </a:extLst>
          </p:cNvPr>
          <p:cNvSpPr>
            <a:spLocks noGrp="1"/>
          </p:cNvSpPr>
          <p:nvPr>
            <p:ph idx="1"/>
          </p:nvPr>
        </p:nvSpPr>
        <p:spPr/>
        <p:txBody>
          <a:bodyPr/>
          <a:lstStyle/>
          <a:p>
            <a:pPr marL="0" indent="0" algn="ctr">
              <a:buNone/>
            </a:pPr>
            <a:r>
              <a:rPr lang="fr-FR" b="1" u="sng" dirty="0"/>
              <a:t>1-La sensibilité :</a:t>
            </a:r>
            <a:r>
              <a:rPr lang="fr-FR" dirty="0"/>
              <a:t> </a:t>
            </a:r>
          </a:p>
          <a:p>
            <a:r>
              <a:rPr lang="fr-FR" dirty="0"/>
              <a:t>Que ce soit pour un film ou un capteur numérique, ceux-ci peuvent avoir des sensibilités différentes. Il faudra donc plus ou moins de lumière pour impressionner un film ou un capteur et obtenir une image lisible. Elle est exprimée en I.S.O (Ex A.S.A) qui est la norme internationale. Il faudra 2 fois plus de lumière pour impressionner  un film à 100 I.S.O. que pour un plus sensible à 200 I.S.O., et ainsi de suite…</a:t>
            </a:r>
          </a:p>
          <a:p>
            <a:endParaRPr lang="fr-FR" dirty="0"/>
          </a:p>
        </p:txBody>
      </p:sp>
    </p:spTree>
    <p:extLst>
      <p:ext uri="{BB962C8B-B14F-4D97-AF65-F5344CB8AC3E}">
        <p14:creationId xmlns:p14="http://schemas.microsoft.com/office/powerpoint/2010/main" val="26338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9D48D2-4BBF-FF9D-4CE8-934266371B8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9C29532-3A99-53A3-AA88-6AE289A97B7C}"/>
              </a:ext>
            </a:extLst>
          </p:cNvPr>
          <p:cNvSpPr>
            <a:spLocks noGrp="1"/>
          </p:cNvSpPr>
          <p:nvPr>
            <p:ph idx="1"/>
          </p:nvPr>
        </p:nvSpPr>
        <p:spPr/>
        <p:txBody>
          <a:bodyPr>
            <a:normAutofit lnSpcReduction="10000"/>
          </a:bodyPr>
          <a:lstStyle/>
          <a:p>
            <a:pPr algn="ctr"/>
            <a:r>
              <a:rPr lang="fr-FR" b="1" u="sng" dirty="0"/>
              <a:t>La sensibilité</a:t>
            </a:r>
          </a:p>
          <a:p>
            <a:pPr lvl="1"/>
            <a:r>
              <a:rPr lang="fr-FR" b="1" dirty="0"/>
              <a:t>100 ISO conviendront dans le cas où la lumière est importante</a:t>
            </a:r>
            <a:endParaRPr lang="fr-FR" dirty="0"/>
          </a:p>
          <a:p>
            <a:pPr lvl="1"/>
            <a:r>
              <a:rPr lang="fr-FR" b="1" dirty="0"/>
              <a:t>200 ISO est un bon compromis (lumière correcte)</a:t>
            </a:r>
            <a:endParaRPr lang="fr-FR" dirty="0"/>
          </a:p>
          <a:p>
            <a:pPr lvl="1"/>
            <a:r>
              <a:rPr lang="fr-FR" b="1" dirty="0"/>
              <a:t>400 ISO – 800 ISO conviendront </a:t>
            </a:r>
            <a:r>
              <a:rPr lang="fr-FR" b="1" u="sng" dirty="0"/>
              <a:t>avec des capteurs modernes </a:t>
            </a:r>
            <a:r>
              <a:rPr lang="fr-FR" b="1" dirty="0"/>
              <a:t>(car peu de grain) </a:t>
            </a:r>
            <a:r>
              <a:rPr lang="fr-FR" b="1" u="sng" dirty="0"/>
              <a:t>quand la lumière commence à manquer</a:t>
            </a:r>
            <a:endParaRPr lang="fr-FR" u="sng" dirty="0"/>
          </a:p>
          <a:p>
            <a:pPr lvl="1"/>
            <a:r>
              <a:rPr lang="fr-FR" b="1" dirty="0"/>
              <a:t>1600 ISO et plus seront à réserver aux conditions difficiles (le grain –ou bruit- en numérique) devient perceptible</a:t>
            </a:r>
            <a:endParaRPr lang="fr-FR" dirty="0"/>
          </a:p>
          <a:p>
            <a:r>
              <a:rPr lang="fr-FR" b="1" dirty="0"/>
              <a:t>Une touche « ISO » est souvent directement disponible sur le boitier, sinon entrer dans les menus pour sélectionner ce paramètre.</a:t>
            </a:r>
            <a:endParaRPr lang="fr-FR" dirty="0"/>
          </a:p>
          <a:p>
            <a:pPr algn="just"/>
            <a:endParaRPr lang="fr-FR" dirty="0"/>
          </a:p>
        </p:txBody>
      </p:sp>
    </p:spTree>
    <p:extLst>
      <p:ext uri="{BB962C8B-B14F-4D97-AF65-F5344CB8AC3E}">
        <p14:creationId xmlns:p14="http://schemas.microsoft.com/office/powerpoint/2010/main" val="10020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D0B3C1-0A30-4874-DCF1-0462DB49CDD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180F386-1688-4BD2-1479-3C90ACF5DD6A}"/>
              </a:ext>
            </a:extLst>
          </p:cNvPr>
          <p:cNvSpPr>
            <a:spLocks noGrp="1"/>
          </p:cNvSpPr>
          <p:nvPr>
            <p:ph idx="1"/>
          </p:nvPr>
        </p:nvSpPr>
        <p:spPr>
          <a:xfrm>
            <a:off x="684212" y="685800"/>
            <a:ext cx="8534400" cy="3801532"/>
          </a:xfrm>
        </p:spPr>
        <p:txBody>
          <a:bodyPr/>
          <a:lstStyle/>
          <a:p>
            <a:pPr marL="0" indent="0" algn="ctr">
              <a:buNone/>
            </a:pPr>
            <a:r>
              <a:rPr lang="fr-FR" b="1" u="sng" dirty="0"/>
              <a:t>2-La vitesse d’obturation</a:t>
            </a:r>
          </a:p>
          <a:p>
            <a:pPr marL="0" indent="0" algn="ctr">
              <a:buNone/>
            </a:pPr>
            <a:r>
              <a:rPr lang="fr-FR" b="1" dirty="0"/>
              <a:t>Elle sera choisie en fonction de la mobilité du sujet à photographier. Sujet mobile= vitesse rapide ; sujet fixe= vitesse moyenne.</a:t>
            </a:r>
          </a:p>
          <a:p>
            <a:pPr marL="0" indent="0" algn="ctr">
              <a:buNone/>
            </a:pPr>
            <a:endParaRPr lang="fr-FR" b="1" dirty="0"/>
          </a:p>
          <a:p>
            <a:pPr marL="0" indent="0" algn="ctr">
              <a:buNone/>
            </a:pPr>
            <a:endParaRPr lang="fr-FR" b="1" dirty="0"/>
          </a:p>
          <a:p>
            <a:pPr marL="0" indent="0" algn="ctr">
              <a:buNone/>
            </a:pPr>
            <a:endParaRPr lang="fr-FR" b="1" dirty="0"/>
          </a:p>
          <a:p>
            <a:pPr marL="0" indent="0" algn="ctr">
              <a:buNone/>
            </a:pPr>
            <a:endParaRPr lang="fr-FR" b="1" dirty="0"/>
          </a:p>
          <a:p>
            <a:pPr marL="0" indent="0">
              <a:buNone/>
            </a:pPr>
            <a:r>
              <a:rPr lang="fr-FR" b="1" dirty="0"/>
              <a:t>        Vitesse rapide                                    Vitesse moyenne</a:t>
            </a:r>
          </a:p>
          <a:p>
            <a:pPr marL="0" indent="0" algn="ctr">
              <a:buNone/>
            </a:pPr>
            <a:endParaRPr lang="fr-FR" b="1" dirty="0"/>
          </a:p>
        </p:txBody>
      </p:sp>
      <p:pic>
        <p:nvPicPr>
          <p:cNvPr id="7" name="Image 6">
            <a:extLst>
              <a:ext uri="{FF2B5EF4-FFF2-40B4-BE49-F238E27FC236}">
                <a16:creationId xmlns:a16="http://schemas.microsoft.com/office/drawing/2014/main" id="{A7A8D51B-EA49-4F67-C98A-8BD8C1113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416" y="2007949"/>
            <a:ext cx="2131776" cy="1421051"/>
          </a:xfrm>
          <a:prstGeom prst="rect">
            <a:avLst/>
          </a:prstGeom>
        </p:spPr>
      </p:pic>
      <p:pic>
        <p:nvPicPr>
          <p:cNvPr id="9" name="Image 8">
            <a:extLst>
              <a:ext uri="{FF2B5EF4-FFF2-40B4-BE49-F238E27FC236}">
                <a16:creationId xmlns:a16="http://schemas.microsoft.com/office/drawing/2014/main" id="{3D1A497C-3DD0-DA82-3085-13871EC9F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88" y="2007950"/>
            <a:ext cx="2131776" cy="1421050"/>
          </a:xfrm>
          <a:prstGeom prst="rect">
            <a:avLst/>
          </a:prstGeom>
        </p:spPr>
      </p:pic>
    </p:spTree>
    <p:extLst>
      <p:ext uri="{BB962C8B-B14F-4D97-AF65-F5344CB8AC3E}">
        <p14:creationId xmlns:p14="http://schemas.microsoft.com/office/powerpoint/2010/main" val="34256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4B33DA-7733-BDDA-9050-FDB6BAA10F2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4A3639-C672-4C4E-8F97-94ECA44FBC38}"/>
              </a:ext>
            </a:extLst>
          </p:cNvPr>
          <p:cNvSpPr>
            <a:spLocks noGrp="1"/>
          </p:cNvSpPr>
          <p:nvPr>
            <p:ph idx="1"/>
          </p:nvPr>
        </p:nvSpPr>
        <p:spPr/>
        <p:txBody>
          <a:bodyPr>
            <a:normAutofit fontScale="92500" lnSpcReduction="20000"/>
          </a:bodyPr>
          <a:lstStyle/>
          <a:p>
            <a:pPr algn="ctr"/>
            <a:r>
              <a:rPr lang="fr-FR" b="1" i="1" dirty="0"/>
              <a:t>La vitesse d’obturation</a:t>
            </a:r>
          </a:p>
          <a:p>
            <a:pPr algn="ctr"/>
            <a:endParaRPr lang="fr-FR" b="1" i="1" dirty="0"/>
          </a:p>
          <a:p>
            <a:pPr algn="ctr"/>
            <a:r>
              <a:rPr lang="fr-FR" b="1" dirty="0"/>
              <a:t>a) Attention au </a:t>
            </a:r>
            <a:r>
              <a:rPr lang="fr-FR" b="1" u="sng" dirty="0"/>
              <a:t>risque de bougé </a:t>
            </a:r>
            <a:r>
              <a:rPr lang="fr-FR" b="1" dirty="0"/>
              <a:t>(donc de flou) en choisissant celle-ci. Un principe à respecter : Focale de l’objectif = Vitesse minimum. Ex : Pour un objectif de focale 50mm on choisira 1/50s ; pour un 400mm, on choisira 1/400s au moins, ce qui se traduira par 1/60s et 1/500s sur la plupart des boitiers. Les « Anti-bougé » (stabilisation) modernes permettent de dépasser ces limites, mais toujours garder ce principe à l’esprit. </a:t>
            </a:r>
            <a:r>
              <a:rPr lang="fr-FR" b="1" u="sng" dirty="0"/>
              <a:t>Bon nombre de photos manquant de piqué viennent du non respect de cette règle. Pour les vitesses lentes ou hors de ce principe, l’usage du pied est fortement conseillé.</a:t>
            </a:r>
            <a:endParaRPr lang="fr-FR" u="sng" dirty="0"/>
          </a:p>
          <a:p>
            <a:pPr algn="ctr"/>
            <a:r>
              <a:rPr lang="fr-FR" b="1" i="1" u="sng" dirty="0"/>
              <a:t> b) </a:t>
            </a:r>
            <a:r>
              <a:rPr lang="fr-FR" b="1" u="sng" dirty="0"/>
              <a:t>Elle sera fonction de la sensibilité et du diaphragme sélectionné</a:t>
            </a:r>
            <a:endParaRPr lang="fr-FR" u="sng" dirty="0"/>
          </a:p>
          <a:p>
            <a:pPr algn="ctr"/>
            <a:endParaRPr lang="fr-FR" b="1" i="1" dirty="0"/>
          </a:p>
          <a:p>
            <a:pPr algn="ctr"/>
            <a:endParaRPr lang="fr-FR" b="1" i="1" dirty="0"/>
          </a:p>
        </p:txBody>
      </p:sp>
    </p:spTree>
    <p:extLst>
      <p:ext uri="{BB962C8B-B14F-4D97-AF65-F5344CB8AC3E}">
        <p14:creationId xmlns:p14="http://schemas.microsoft.com/office/powerpoint/2010/main" val="102426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F2B2A-DA8A-CA52-78A8-2A14E22B8F17}"/>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F042422C-887B-F43A-2904-155FF1FCC1B3}"/>
              </a:ext>
            </a:extLst>
          </p:cNvPr>
          <p:cNvSpPr>
            <a:spLocks noGrp="1"/>
          </p:cNvSpPr>
          <p:nvPr>
            <p:ph idx="1"/>
          </p:nvPr>
        </p:nvSpPr>
        <p:spPr/>
        <p:txBody>
          <a:bodyPr>
            <a:normAutofit fontScale="25000" lnSpcReduction="20000"/>
          </a:bodyPr>
          <a:lstStyle/>
          <a:p>
            <a:pPr algn="ctr"/>
            <a:endParaRPr lang="fr-FR" b="1" u="sng" dirty="0"/>
          </a:p>
          <a:p>
            <a:pPr algn="ctr"/>
            <a:endParaRPr lang="fr-FR" b="1" u="sng" dirty="0"/>
          </a:p>
          <a:p>
            <a:pPr algn="ctr"/>
            <a:endParaRPr lang="fr-FR" b="1" u="sng" dirty="0"/>
          </a:p>
          <a:p>
            <a:pPr algn="ctr"/>
            <a:endParaRPr lang="fr-FR" b="1" u="sng" dirty="0"/>
          </a:p>
          <a:p>
            <a:pPr algn="ctr"/>
            <a:endParaRPr lang="fr-FR" sz="4300" b="1" u="sng" dirty="0"/>
          </a:p>
          <a:p>
            <a:pPr algn="ctr"/>
            <a:endParaRPr lang="fr-FR" sz="5600" b="1" u="sng" dirty="0"/>
          </a:p>
          <a:p>
            <a:pPr algn="ctr"/>
            <a:endParaRPr lang="fr-FR" sz="5600" b="1" u="sng" dirty="0"/>
          </a:p>
          <a:p>
            <a:pPr algn="ctr"/>
            <a:endParaRPr lang="fr-FR" sz="5600" b="1" u="sng" dirty="0"/>
          </a:p>
          <a:p>
            <a:pPr algn="ctr"/>
            <a:r>
              <a:rPr lang="fr-FR" sz="5600" b="1" u="sng" dirty="0"/>
              <a:t>3- Le diaphragme</a:t>
            </a:r>
          </a:p>
          <a:p>
            <a:pPr marL="0" indent="0" algn="ctr">
              <a:buNone/>
            </a:pPr>
            <a:endParaRPr lang="fr-FR" sz="4800" b="1" dirty="0"/>
          </a:p>
          <a:p>
            <a:pPr marL="0" indent="0" algn="ctr">
              <a:buNone/>
            </a:pPr>
            <a:endParaRPr lang="fr-FR" sz="4800" b="1" dirty="0"/>
          </a:p>
          <a:p>
            <a:pPr marL="0" indent="0" algn="ctr">
              <a:buNone/>
            </a:pPr>
            <a:endParaRPr lang="fr-FR" sz="4800" b="1" dirty="0"/>
          </a:p>
          <a:p>
            <a:pPr marL="0" indent="0" algn="ctr">
              <a:buNone/>
            </a:pPr>
            <a:endParaRPr lang="fr-FR" sz="4800" b="1" dirty="0"/>
          </a:p>
          <a:p>
            <a:pPr marL="0" indent="0" algn="just">
              <a:buNone/>
            </a:pPr>
            <a:r>
              <a:rPr lang="fr-FR" sz="4800" b="1" dirty="0"/>
              <a:t>C’est le « trou » dans l’objectif qui laisse passer la lumière</a:t>
            </a:r>
          </a:p>
          <a:p>
            <a:pPr marL="0" indent="0" algn="just">
              <a:buNone/>
            </a:pPr>
            <a:r>
              <a:rPr lang="fr-FR" sz="4800" b="1" dirty="0"/>
              <a:t>Plus sa valeur est grande, plus le trou est petit, car il s’agit en fait d’une fraction. F16 par exemple signifie 1/16. </a:t>
            </a:r>
          </a:p>
          <a:p>
            <a:pPr marL="0" indent="0" algn="ctr">
              <a:buNone/>
            </a:pPr>
            <a:endParaRPr lang="fr-FR" b="1" dirty="0"/>
          </a:p>
          <a:p>
            <a:pPr marL="0" indent="0">
              <a:buNone/>
            </a:pPr>
            <a:r>
              <a:rPr lang="fr-FR" sz="4800" b="1" dirty="0"/>
              <a:t>Les diaphragmes de base les plus courants sont :F2,8 ; F4 ; F5,6 ; F8; F11 ; F16 ; F22 . Le rapport </a:t>
            </a:r>
            <a:r>
              <a:rPr lang="fr-FR" sz="4800" b="1" u="sng" dirty="0"/>
              <a:t>entre les surfaces</a:t>
            </a:r>
            <a:r>
              <a:rPr lang="fr-FR" sz="4800" b="1" dirty="0"/>
              <a:t> de ces diaphragmes est de 2. Quand on ferme à F4, on a une surface = à la moitié d’un 2.8, et le double d’un F5.6 (Les petits écarts constatés viennent du fait que les diaphragmes ne sont pas carrés, mais proches d’un cercle ).</a:t>
            </a:r>
          </a:p>
          <a:p>
            <a:pPr marL="0" indent="0">
              <a:buNone/>
            </a:pPr>
            <a:r>
              <a:rPr lang="fr-FR" sz="4800" b="1" dirty="0"/>
              <a:t>Sur les objectifs modernes, des diaphragmes intermédiaires permettent d’affiner les couples vitesse/diaphragme pour une plus grande précision et des choix plus importants.</a:t>
            </a:r>
          </a:p>
          <a:p>
            <a:pPr marL="0" indent="0">
              <a:buNone/>
            </a:pPr>
            <a:r>
              <a:rPr lang="fr-FR" sz="4800" b="1" i="1" u="sng" dirty="0"/>
              <a:t>N’oubliez pas tout de même le « </a:t>
            </a:r>
            <a:r>
              <a:rPr lang="fr-FR" sz="4800" b="1" i="1" u="sng" dirty="0">
                <a:solidFill>
                  <a:srgbClr val="FF0000"/>
                </a:solidFill>
              </a:rPr>
              <a:t>Clic-clac merci Kodak ! </a:t>
            </a:r>
            <a:r>
              <a:rPr lang="fr-FR" sz="4800" b="1" i="1" u="sng" dirty="0"/>
              <a:t>» qui proposait un objectif à diaphragme unique et un</a:t>
            </a:r>
          </a:p>
          <a:p>
            <a:pPr marL="0" indent="0">
              <a:buNone/>
            </a:pPr>
            <a:r>
              <a:rPr lang="fr-FR" sz="4800" b="1" i="1" u="sng" dirty="0"/>
              <a:t> obturateur à vitesse unique. Le </a:t>
            </a:r>
            <a:r>
              <a:rPr lang="fr-FR" sz="4800" b="1" i="1" u="sng" dirty="0">
                <a:solidFill>
                  <a:srgbClr val="FF0000"/>
                </a:solidFill>
              </a:rPr>
              <a:t>F8 au 1/125 à 100 ASA </a:t>
            </a:r>
            <a:r>
              <a:rPr lang="fr-FR" sz="4800" b="1" i="1" u="sng" dirty="0"/>
              <a:t>(ISO) fonctionne toujours en cas de soleil voilé</a:t>
            </a:r>
            <a:r>
              <a:rPr lang="fr-FR" b="1" i="1" u="sng" dirty="0"/>
              <a:t>.</a:t>
            </a:r>
            <a:endParaRPr lang="fr-FR" u="sng" dirty="0"/>
          </a:p>
          <a:p>
            <a:pPr marL="0" indent="0">
              <a:buNone/>
            </a:pPr>
            <a:endParaRPr lang="fr-FR" sz="4800" u="sng" dirty="0"/>
          </a:p>
          <a:p>
            <a:pPr marL="0" indent="0" algn="ctr">
              <a:buNone/>
            </a:pPr>
            <a:endParaRPr lang="fr-FR" sz="4800" dirty="0"/>
          </a:p>
          <a:p>
            <a:pPr marL="0" indent="0" algn="ctr">
              <a:buNone/>
            </a:pPr>
            <a:endParaRPr lang="fr-FR" b="1" dirty="0"/>
          </a:p>
          <a:p>
            <a:pPr marL="0" indent="0" algn="ctr">
              <a:buNone/>
            </a:pPr>
            <a:endParaRPr lang="fr-FR" b="1" dirty="0"/>
          </a:p>
          <a:p>
            <a:pPr marL="0" indent="0" algn="ctr">
              <a:buNone/>
            </a:pPr>
            <a:endParaRPr lang="fr-FR" dirty="0"/>
          </a:p>
          <a:p>
            <a:pPr marL="0" indent="0" algn="ctr">
              <a:buNone/>
            </a:pPr>
            <a:endParaRPr lang="fr-FR" dirty="0"/>
          </a:p>
          <a:p>
            <a:pPr marL="0" indent="0" algn="ctr">
              <a:buNone/>
            </a:pPr>
            <a:endParaRPr lang="fr-FR" b="1" u="sng" dirty="0"/>
          </a:p>
          <a:p>
            <a:pPr marL="0" indent="0" algn="ctr">
              <a:buNone/>
            </a:pPr>
            <a:endParaRPr lang="fr-FR" b="1" u="sng" dirty="0"/>
          </a:p>
          <a:p>
            <a:pPr marL="0" indent="0" algn="ctr">
              <a:buNone/>
            </a:pPr>
            <a:endParaRPr lang="fr-FR" b="1" u="sng" dirty="0"/>
          </a:p>
        </p:txBody>
      </p:sp>
      <p:pic>
        <p:nvPicPr>
          <p:cNvPr id="36" name="Image 35">
            <a:extLst>
              <a:ext uri="{FF2B5EF4-FFF2-40B4-BE49-F238E27FC236}">
                <a16:creationId xmlns:a16="http://schemas.microsoft.com/office/drawing/2014/main" id="{7BF2D8AC-44A1-39F1-C6CB-F6E17AC6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582" y="1057165"/>
            <a:ext cx="2668460" cy="987398"/>
          </a:xfrm>
          <a:prstGeom prst="rect">
            <a:avLst/>
          </a:prstGeom>
        </p:spPr>
      </p:pic>
    </p:spTree>
    <p:extLst>
      <p:ext uri="{BB962C8B-B14F-4D97-AF65-F5344CB8AC3E}">
        <p14:creationId xmlns:p14="http://schemas.microsoft.com/office/powerpoint/2010/main" val="209008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8" end="1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6C7C1-48D2-B3B7-0011-36E52012CFD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F12A1F1-0436-F19E-90E3-9BBB4714DB51}"/>
              </a:ext>
            </a:extLst>
          </p:cNvPr>
          <p:cNvSpPr>
            <a:spLocks noGrp="1"/>
          </p:cNvSpPr>
          <p:nvPr>
            <p:ph idx="1"/>
          </p:nvPr>
        </p:nvSpPr>
        <p:spPr/>
        <p:txBody>
          <a:bodyPr>
            <a:normAutofit lnSpcReduction="10000"/>
          </a:bodyPr>
          <a:lstStyle/>
          <a:p>
            <a:pPr algn="ctr"/>
            <a:r>
              <a:rPr lang="fr-FR" b="1" u="sng" dirty="0"/>
              <a:t>Les couples Vitesse/diaphragme</a:t>
            </a:r>
          </a:p>
          <a:p>
            <a:r>
              <a:rPr lang="fr-FR" b="1" dirty="0"/>
              <a:t>A sensibilité égale, les couples Vitesse/diaphragme ci-dessous fourniront le même dosage en lumière :</a:t>
            </a:r>
          </a:p>
          <a:p>
            <a:pPr lvl="0"/>
            <a:r>
              <a:rPr lang="fr-FR" b="1" dirty="0"/>
              <a:t>F16 au 1/100s </a:t>
            </a:r>
            <a:endParaRPr lang="fr-FR" dirty="0"/>
          </a:p>
          <a:p>
            <a:pPr lvl="0"/>
            <a:r>
              <a:rPr lang="fr-FR" b="1" dirty="0"/>
              <a:t>F11 au 1/200s</a:t>
            </a:r>
            <a:endParaRPr lang="fr-FR" dirty="0"/>
          </a:p>
          <a:p>
            <a:pPr lvl="0"/>
            <a:r>
              <a:rPr lang="fr-FR" b="1" dirty="0"/>
              <a:t>F8 au 1/400s</a:t>
            </a:r>
            <a:endParaRPr lang="fr-FR" dirty="0"/>
          </a:p>
          <a:p>
            <a:pPr lvl="0"/>
            <a:r>
              <a:rPr lang="fr-FR" b="1" dirty="0"/>
              <a:t>F5.6 au 1/800s</a:t>
            </a:r>
            <a:endParaRPr lang="fr-FR" dirty="0"/>
          </a:p>
          <a:p>
            <a:r>
              <a:rPr lang="fr-FR" b="1" i="1" dirty="0">
                <a:solidFill>
                  <a:schemeClr val="bg1"/>
                </a:solidFill>
              </a:rPr>
              <a:t>Les couples ci-dessus fourniront la même quantité de lumière au film ou au capteur</a:t>
            </a:r>
          </a:p>
          <a:p>
            <a:pPr algn="ctr"/>
            <a:endParaRPr lang="fr-FR" u="sng" dirty="0"/>
          </a:p>
          <a:p>
            <a:endParaRPr lang="fr-FR" dirty="0"/>
          </a:p>
        </p:txBody>
      </p:sp>
    </p:spTree>
    <p:extLst>
      <p:ext uri="{BB962C8B-B14F-4D97-AF65-F5344CB8AC3E}">
        <p14:creationId xmlns:p14="http://schemas.microsoft.com/office/powerpoint/2010/main" val="2256297724"/>
      </p:ext>
    </p:extLst>
  </p:cSld>
  <p:clrMapOvr>
    <a:masterClrMapping/>
  </p:clrMapOvr>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378</TotalTime>
  <Words>1021</Words>
  <Application>Microsoft Office PowerPoint</Application>
  <PresentationFormat>Grand écran</PresentationFormat>
  <Paragraphs>95</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Century Gothic</vt:lpstr>
      <vt:lpstr>Wingdings 3</vt:lpstr>
      <vt:lpstr>Secteur</vt:lpstr>
      <vt:lpstr>La photographie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On peut bien entendu obtenir la même chose en utilisant une table de profondeur de champ, mais les objectifs actuels n’indiquant plus les distances de mise au point (bravo tout de même pour l’autofocus) , c’est plus compliqué.</vt:lpstr>
      <vt:lpstr>Présentation PowerPoint</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 VRILLEAU</dc:creator>
  <cp:lastModifiedBy>Michel VRILLEAU</cp:lastModifiedBy>
  <cp:revision>67</cp:revision>
  <dcterms:created xsi:type="dcterms:W3CDTF">2026-01-28T10:25:52Z</dcterms:created>
  <dcterms:modified xsi:type="dcterms:W3CDTF">2026-01-28T16:44:24Z</dcterms:modified>
</cp:coreProperties>
</file>